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5" r:id="rId1"/>
    <p:sldMasterId id="2147483917" r:id="rId2"/>
  </p:sldMasterIdLst>
  <p:sldIdLst>
    <p:sldId id="256" r:id="rId3"/>
    <p:sldId id="281" r:id="rId4"/>
    <p:sldId id="260" r:id="rId5"/>
    <p:sldId id="261" r:id="rId6"/>
    <p:sldId id="262" r:id="rId7"/>
    <p:sldId id="282" r:id="rId8"/>
    <p:sldId id="283" r:id="rId9"/>
    <p:sldId id="284" r:id="rId10"/>
    <p:sldId id="285" r:id="rId11"/>
    <p:sldId id="263" r:id="rId12"/>
    <p:sldId id="279" r:id="rId13"/>
    <p:sldId id="28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65" autoAdjust="0"/>
    <p:restoredTop sz="94660"/>
  </p:normalViewPr>
  <p:slideViewPr>
    <p:cSldViewPr snapToGrid="0">
      <p:cViewPr varScale="1">
        <p:scale>
          <a:sx n="87" d="100"/>
          <a:sy n="87" d="100"/>
        </p:scale>
        <p:origin x="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3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05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5997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6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74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56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5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64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91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6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8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39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72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5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78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88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35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30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63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4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7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3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9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5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68" y="2654037"/>
            <a:ext cx="8825658" cy="1089339"/>
          </a:xfrm>
        </p:spPr>
        <p:txBody>
          <a:bodyPr/>
          <a:lstStyle/>
          <a:p>
            <a:pPr algn="ctr"/>
            <a:r>
              <a:rPr lang="en-US" sz="4400" dirty="0"/>
              <a:t>Smart Policing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88D9E0-AEFD-4318-8072-AF8680D48FF5}"/>
              </a:ext>
            </a:extLst>
          </p:cNvPr>
          <p:cNvSpPr/>
          <p:nvPr/>
        </p:nvSpPr>
        <p:spPr>
          <a:xfrm>
            <a:off x="116268" y="4357564"/>
            <a:ext cx="6078119" cy="20005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Submitted By:</a:t>
            </a:r>
          </a:p>
          <a:p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Sumit Paroothi</a:t>
            </a: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Shristi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 Jaiswal</a:t>
            </a:r>
          </a:p>
          <a:p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Srikanth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Karlapati</a:t>
            </a:r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Uttej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Cheedala</a:t>
            </a:r>
            <a:endParaRPr lang="en-US" sz="2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r>
              <a:rPr lang="en-US" sz="20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Banoth</a:t>
            </a: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 Akhil Naik</a:t>
            </a:r>
          </a:p>
        </p:txBody>
      </p:sp>
      <p:pic>
        <p:nvPicPr>
          <p:cNvPr id="1030" name="Picture 6" descr="Image result for mnnit logo">
            <a:extLst>
              <a:ext uri="{FF2B5EF4-FFF2-40B4-BE49-F238E27FC236}">
                <a16:creationId xmlns:a16="http://schemas.microsoft.com/office/drawing/2014/main" id="{1FA131E9-A3F0-4FD6-8C23-7D4E4401D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451" y="177132"/>
            <a:ext cx="1300218" cy="16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3258DC-6FF7-4547-94B1-D7A53939F020}"/>
              </a:ext>
            </a:extLst>
          </p:cNvPr>
          <p:cNvSpPr/>
          <p:nvPr/>
        </p:nvSpPr>
        <p:spPr>
          <a:xfrm>
            <a:off x="3495866" y="1851141"/>
            <a:ext cx="42241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MNNIT ALLAHABAD</a:t>
            </a:r>
          </a:p>
        </p:txBody>
      </p:sp>
    </p:spTree>
    <p:extLst>
      <p:ext uri="{BB962C8B-B14F-4D97-AF65-F5344CB8AC3E}">
        <p14:creationId xmlns:p14="http://schemas.microsoft.com/office/powerpoint/2010/main" val="141941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– Complete System Monitoring</a:t>
            </a:r>
          </a:p>
        </p:txBody>
      </p:sp>
      <p:pic>
        <p:nvPicPr>
          <p:cNvPr id="6" name="python 03-05-2018 09_02_25">
            <a:hlinkClick r:id="" action="ppaction://media"/>
            <a:extLst>
              <a:ext uri="{FF2B5EF4-FFF2-40B4-BE49-F238E27FC236}">
                <a16:creationId xmlns:a16="http://schemas.microsoft.com/office/drawing/2014/main" id="{94AD018F-457D-42D8-B030-194370BBE8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048607"/>
            <a:ext cx="6096000" cy="4572000"/>
          </a:xfrm>
          <a:prstGeom prst="rect">
            <a:avLst/>
          </a:prstGeom>
        </p:spPr>
      </p:pic>
      <p:pic>
        <p:nvPicPr>
          <p:cNvPr id="9" name="python 03-05-2018 09_06_30">
            <a:hlinkClick r:id="" action="ppaction://media"/>
            <a:extLst>
              <a:ext uri="{FF2B5EF4-FFF2-40B4-BE49-F238E27FC236}">
                <a16:creationId xmlns:a16="http://schemas.microsoft.com/office/drawing/2014/main" id="{E33BC826-A34C-4E81-BCA0-0A7A3588615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206619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0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AC0D-E66F-4A06-84B4-05554F9B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293D-C1F0-4E5D-8492-474B2E90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system will make use of existing CCTV infrastructure.</a:t>
            </a:r>
          </a:p>
          <a:p>
            <a:r>
              <a:rPr lang="en-US" dirty="0"/>
              <a:t>For development purposes Flasks inbuilt server has been used. It is highly recommended to use a real web server from reliable hosting service providers like AWS Elastic </a:t>
            </a:r>
            <a:r>
              <a:rPr lang="en-US" dirty="0" err="1"/>
              <a:t>Beanstalk,Microsoft</a:t>
            </a:r>
            <a:r>
              <a:rPr lang="en-US" dirty="0"/>
              <a:t> Azure.</a:t>
            </a:r>
          </a:p>
          <a:p>
            <a:r>
              <a:rPr lang="en-US" dirty="0"/>
              <a:t>Two feasible approaches have been chalked out for deployment at surveillance site. The choice of approach depends on the type of surveillance needed on site, number of </a:t>
            </a:r>
            <a:r>
              <a:rPr lang="en-US" dirty="0" err="1"/>
              <a:t>cctvs</a:t>
            </a:r>
            <a:r>
              <a:rPr lang="en-US" dirty="0"/>
              <a:t> and availability of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75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9A2F01-63DB-4184-9BEF-829ED3477213}"/>
              </a:ext>
            </a:extLst>
          </p:cNvPr>
          <p:cNvCxnSpPr/>
          <p:nvPr/>
        </p:nvCxnSpPr>
        <p:spPr>
          <a:xfrm>
            <a:off x="5903650" y="0"/>
            <a:ext cx="11541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445CD6-F6A2-4A96-83B3-E094164617C5}"/>
              </a:ext>
            </a:extLst>
          </p:cNvPr>
          <p:cNvSpPr/>
          <p:nvPr/>
        </p:nvSpPr>
        <p:spPr>
          <a:xfrm>
            <a:off x="870012" y="266330"/>
            <a:ext cx="44565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2FDC4-1A98-4099-82D9-3164B604B7A1}"/>
              </a:ext>
            </a:extLst>
          </p:cNvPr>
          <p:cNvSpPr/>
          <p:nvPr/>
        </p:nvSpPr>
        <p:spPr>
          <a:xfrm>
            <a:off x="6499934" y="266330"/>
            <a:ext cx="44565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SERVER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6BFB741A-5CC9-4957-A352-0E6FA8AA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582" y="1596500"/>
            <a:ext cx="1652726" cy="1652726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F78B790-2F6F-45A6-991F-6D917C62C22F}"/>
              </a:ext>
            </a:extLst>
          </p:cNvPr>
          <p:cNvSpPr/>
          <p:nvPr/>
        </p:nvSpPr>
        <p:spPr>
          <a:xfrm rot="16200000">
            <a:off x="2840482" y="1479240"/>
            <a:ext cx="598503" cy="234519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Web cam">
            <a:extLst>
              <a:ext uri="{FF2B5EF4-FFF2-40B4-BE49-F238E27FC236}">
                <a16:creationId xmlns:a16="http://schemas.microsoft.com/office/drawing/2014/main" id="{1945A077-F1C9-41A5-8950-EE82FABB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25" y="4489880"/>
            <a:ext cx="577049" cy="577049"/>
          </a:xfrm>
          <a:prstGeom prst="rect">
            <a:avLst/>
          </a:prstGeom>
        </p:spPr>
      </p:pic>
      <p:pic>
        <p:nvPicPr>
          <p:cNvPr id="13" name="Graphic 12" descr="Web cam">
            <a:extLst>
              <a:ext uri="{FF2B5EF4-FFF2-40B4-BE49-F238E27FC236}">
                <a16:creationId xmlns:a16="http://schemas.microsoft.com/office/drawing/2014/main" id="{7998E4CC-A529-4B2F-9469-5292E7F78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0328" y="4489879"/>
            <a:ext cx="577049" cy="577049"/>
          </a:xfrm>
          <a:prstGeom prst="rect">
            <a:avLst/>
          </a:prstGeom>
        </p:spPr>
      </p:pic>
      <p:pic>
        <p:nvPicPr>
          <p:cNvPr id="14" name="Graphic 13" descr="Web cam">
            <a:extLst>
              <a:ext uri="{FF2B5EF4-FFF2-40B4-BE49-F238E27FC236}">
                <a16:creationId xmlns:a16="http://schemas.microsoft.com/office/drawing/2014/main" id="{FE67BDFC-0263-4AC1-B741-3F5241995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8845" y="4471013"/>
            <a:ext cx="577049" cy="57704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9F627C-965F-4C15-BA54-512A0716E817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891097" y="3028395"/>
            <a:ext cx="1524738" cy="1398232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789695C-5995-4CBA-8795-ADE5ED8CB37C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345554" y="3578440"/>
            <a:ext cx="1524738" cy="298140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2A9DD04-F780-4830-92C2-C35E3ECA153B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511769" y="3265411"/>
            <a:ext cx="1505870" cy="905333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62AAB1-A24D-4212-8A4B-C79AC9061489}"/>
              </a:ext>
            </a:extLst>
          </p:cNvPr>
          <p:cNvSpPr/>
          <p:nvPr/>
        </p:nvSpPr>
        <p:spPr>
          <a:xfrm>
            <a:off x="3711645" y="1995390"/>
            <a:ext cx="20114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Processing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communication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9B7B63-6A97-461B-A548-EDD5DA64699B}"/>
              </a:ext>
            </a:extLst>
          </p:cNvPr>
          <p:cNvSpPr/>
          <p:nvPr/>
        </p:nvSpPr>
        <p:spPr>
          <a:xfrm>
            <a:off x="870012" y="5086459"/>
            <a:ext cx="41358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Capture Video from different areas of the site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42611-E732-4CB1-8097-285992892C26}"/>
              </a:ext>
            </a:extLst>
          </p:cNvPr>
          <p:cNvSpPr/>
          <p:nvPr/>
        </p:nvSpPr>
        <p:spPr>
          <a:xfrm rot="2232049">
            <a:off x="3790340" y="3388771"/>
            <a:ext cx="14565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Video feed</a:t>
            </a:r>
          </a:p>
        </p:txBody>
      </p:sp>
      <p:pic>
        <p:nvPicPr>
          <p:cNvPr id="27" name="Graphic 26" descr="Web cam">
            <a:extLst>
              <a:ext uri="{FF2B5EF4-FFF2-40B4-BE49-F238E27FC236}">
                <a16:creationId xmlns:a16="http://schemas.microsoft.com/office/drawing/2014/main" id="{E1020A05-7282-4480-874B-A86E04B48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2302" y="4505079"/>
            <a:ext cx="577049" cy="577049"/>
          </a:xfrm>
          <a:prstGeom prst="rect">
            <a:avLst/>
          </a:prstGeom>
        </p:spPr>
      </p:pic>
      <p:pic>
        <p:nvPicPr>
          <p:cNvPr id="28" name="Graphic 27" descr="Web cam">
            <a:extLst>
              <a:ext uri="{FF2B5EF4-FFF2-40B4-BE49-F238E27FC236}">
                <a16:creationId xmlns:a16="http://schemas.microsoft.com/office/drawing/2014/main" id="{4389F55A-40C6-4CE8-B6EE-03028BD6D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574" y="4523945"/>
            <a:ext cx="577049" cy="577049"/>
          </a:xfrm>
          <a:prstGeom prst="rect">
            <a:avLst/>
          </a:prstGeom>
        </p:spPr>
      </p:pic>
      <p:pic>
        <p:nvPicPr>
          <p:cNvPr id="29" name="Graphic 28" descr="Web cam">
            <a:extLst>
              <a:ext uri="{FF2B5EF4-FFF2-40B4-BE49-F238E27FC236}">
                <a16:creationId xmlns:a16="http://schemas.microsoft.com/office/drawing/2014/main" id="{225611A9-06B5-4A5E-8C0E-C81869682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3091" y="4505079"/>
            <a:ext cx="577049" cy="577049"/>
          </a:xfrm>
          <a:prstGeom prst="rect">
            <a:avLst/>
          </a:prstGeom>
        </p:spPr>
      </p:pic>
      <p:pic>
        <p:nvPicPr>
          <p:cNvPr id="1026" name="Picture 2" descr="Image result for motherboard icon">
            <a:extLst>
              <a:ext uri="{FF2B5EF4-FFF2-40B4-BE49-F238E27FC236}">
                <a16:creationId xmlns:a16="http://schemas.microsoft.com/office/drawing/2014/main" id="{ADD541F3-0A41-4E04-A985-1E0D23E2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4" y="3765351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motherboard icon">
            <a:extLst>
              <a:ext uri="{FF2B5EF4-FFF2-40B4-BE49-F238E27FC236}">
                <a16:creationId xmlns:a16="http://schemas.microsoft.com/office/drawing/2014/main" id="{A417DBFC-38F3-44FF-955B-C8960A08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18" y="3727510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motherboard icon">
            <a:extLst>
              <a:ext uri="{FF2B5EF4-FFF2-40B4-BE49-F238E27FC236}">
                <a16:creationId xmlns:a16="http://schemas.microsoft.com/office/drawing/2014/main" id="{0052F466-07BE-4A29-BCE0-4C9A4FCD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532" y="3711260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07492A-3AEB-482C-9CB8-722CE9D9ADB8}"/>
              </a:ext>
            </a:extLst>
          </p:cNvPr>
          <p:cNvCxnSpPr>
            <a:stCxn id="1026" idx="2"/>
          </p:cNvCxnSpPr>
          <p:nvPr/>
        </p:nvCxnSpPr>
        <p:spPr>
          <a:xfrm>
            <a:off x="6473651" y="4611644"/>
            <a:ext cx="1175036" cy="129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FF4D65E-D5AA-4BF6-9D89-3095AC796171}"/>
              </a:ext>
            </a:extLst>
          </p:cNvPr>
          <p:cNvSpPr/>
          <p:nvPr/>
        </p:nvSpPr>
        <p:spPr>
          <a:xfrm>
            <a:off x="7349351" y="5774532"/>
            <a:ext cx="357375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Board Computer e.g. Raspberry pi</a:t>
            </a: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C2FBE205-B769-4CD1-B070-EF45192B357F}"/>
              </a:ext>
            </a:extLst>
          </p:cNvPr>
          <p:cNvSpPr/>
          <p:nvPr/>
        </p:nvSpPr>
        <p:spPr>
          <a:xfrm rot="18463065" flipV="1">
            <a:off x="5840693" y="2451067"/>
            <a:ext cx="2808642" cy="252417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59C8F2D0-ACDE-4E55-8836-CDDDCAEC1477}"/>
              </a:ext>
            </a:extLst>
          </p:cNvPr>
          <p:cNvSpPr/>
          <p:nvPr/>
        </p:nvSpPr>
        <p:spPr>
          <a:xfrm rot="14554668">
            <a:off x="8712679" y="2408282"/>
            <a:ext cx="2524977" cy="277675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5C11D685-1A0B-4E92-ADB7-33A5AAEA176A}"/>
              </a:ext>
            </a:extLst>
          </p:cNvPr>
          <p:cNvSpPr/>
          <p:nvPr/>
        </p:nvSpPr>
        <p:spPr>
          <a:xfrm rot="16200000" flipV="1">
            <a:off x="7465970" y="2415496"/>
            <a:ext cx="2376156" cy="24646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8BCF36-515A-4869-B106-8335B0E720CD}"/>
              </a:ext>
            </a:extLst>
          </p:cNvPr>
          <p:cNvSpPr/>
          <p:nvPr/>
        </p:nvSpPr>
        <p:spPr>
          <a:xfrm>
            <a:off x="6643415" y="3930660"/>
            <a:ext cx="16652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Processing 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9882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96" y="1997476"/>
            <a:ext cx="8946541" cy="49516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M. Shah, O. </a:t>
            </a:r>
            <a:r>
              <a:rPr lang="en-US" dirty="0" err="1"/>
              <a:t>Javed</a:t>
            </a:r>
            <a:r>
              <a:rPr lang="en-US" dirty="0"/>
              <a:t>, </a:t>
            </a:r>
            <a:r>
              <a:rPr lang="en-US" dirty="0" err="1"/>
              <a:t>K.Shafique,Automated</a:t>
            </a:r>
            <a:r>
              <a:rPr lang="en-US" dirty="0"/>
              <a:t> Visual Surveillance in Realistic Scenarios, IEEE </a:t>
            </a:r>
            <a:r>
              <a:rPr lang="en-US" dirty="0" err="1"/>
              <a:t>MultiMedia</a:t>
            </a:r>
            <a:r>
              <a:rPr lang="en-US" dirty="0"/>
              <a:t> Vol. 14, Issue: 1, 2007</a:t>
            </a:r>
          </a:p>
          <a:p>
            <a:r>
              <a:rPr lang="en-US" dirty="0"/>
              <a:t>O. </a:t>
            </a:r>
            <a:r>
              <a:rPr lang="en-US" dirty="0" err="1"/>
              <a:t>Javed</a:t>
            </a:r>
            <a:r>
              <a:rPr lang="en-US" dirty="0"/>
              <a:t>, K. </a:t>
            </a:r>
            <a:r>
              <a:rPr lang="en-US" dirty="0" err="1"/>
              <a:t>Shafique</a:t>
            </a:r>
            <a:r>
              <a:rPr lang="en-US" dirty="0"/>
              <a:t>, and M. Shah, A Hierarchical Approach to Robust Background Subtraction Using Color and Gradient Information, Proc. IEEE Work  shop on Motion and Video Computing, IEEE CS Press, 2002, pp. 22-27.</a:t>
            </a:r>
          </a:p>
          <a:p>
            <a:endParaRPr lang="en-US" dirty="0"/>
          </a:p>
          <a:p>
            <a:r>
              <a:rPr lang="en-US" dirty="0"/>
              <a:t>O. </a:t>
            </a:r>
            <a:r>
              <a:rPr lang="en-US" dirty="0" err="1"/>
              <a:t>Javed</a:t>
            </a:r>
            <a:r>
              <a:rPr lang="en-US" dirty="0"/>
              <a:t> ”Tracking across Multiple Cameras with Disjoint Views” 9th IEEE Int’l Conf. Computer Vision¡/</a:t>
            </a:r>
            <a:r>
              <a:rPr lang="en-US" dirty="0" err="1"/>
              <a:t>em</a:t>
            </a:r>
            <a:r>
              <a:rPr lang="en-US" dirty="0"/>
              <a:t>¿ pp. 343-357 2003.</a:t>
            </a:r>
          </a:p>
          <a:p>
            <a:r>
              <a:rPr lang="en-US" dirty="0"/>
              <a:t>R. Collins, A. Lipton, T. </a:t>
            </a:r>
            <a:r>
              <a:rPr lang="en-US" dirty="0" err="1"/>
              <a:t>Kanade</a:t>
            </a:r>
            <a:r>
              <a:rPr lang="en-US" dirty="0"/>
              <a:t>, ”Introduction to the Special Section on Video Surveillance”, IEEE Trans. Pattern Analysis and Machine Intelligence, vol. 22, no. 8, pp. 745, 2000.</a:t>
            </a:r>
          </a:p>
          <a:p>
            <a:r>
              <a:rPr lang="en-US" dirty="0"/>
              <a:t> Manohar </a:t>
            </a:r>
            <a:r>
              <a:rPr lang="en-US" dirty="0" err="1"/>
              <a:t>Karki</a:t>
            </a:r>
            <a:r>
              <a:rPr lang="en-US" dirty="0"/>
              <a:t>, </a:t>
            </a:r>
            <a:r>
              <a:rPr lang="en-US" dirty="0" err="1"/>
              <a:t>Saikat</a:t>
            </a:r>
            <a:r>
              <a:rPr lang="en-US" dirty="0"/>
              <a:t> </a:t>
            </a:r>
            <a:r>
              <a:rPr lang="en-US" dirty="0" err="1"/>
              <a:t>Basu</a:t>
            </a:r>
            <a:r>
              <a:rPr lang="en-US" dirty="0"/>
              <a:t>, Robert </a:t>
            </a:r>
            <a:r>
              <a:rPr lang="en-US" dirty="0" err="1"/>
              <a:t>DiBiano</a:t>
            </a:r>
            <a:r>
              <a:rPr lang="en-US" dirty="0"/>
              <a:t>, </a:t>
            </a:r>
            <a:r>
              <a:rPr lang="en-US" dirty="0" err="1"/>
              <a:t>Supratik</a:t>
            </a:r>
            <a:r>
              <a:rPr lang="en-US" dirty="0"/>
              <a:t> </a:t>
            </a:r>
            <a:r>
              <a:rPr lang="en-US" dirty="0" err="1"/>
              <a:t>Mukhopadhyay</a:t>
            </a:r>
            <a:r>
              <a:rPr lang="en-US" dirty="0"/>
              <a:t>, </a:t>
            </a:r>
            <a:r>
              <a:rPr lang="en-US" dirty="0" err="1"/>
              <a:t>JerryWeltman</a:t>
            </a:r>
            <a:r>
              <a:rPr lang="en-US" dirty="0"/>
              <a:t>, Malcolm Stagg, ”A symbolic framework for recognizing activities in full motion surveillance videos”, Computational Intelligence (SSCI) 2016 IEEE Symposium Series on, pp. 1-7, 2016.</a:t>
            </a:r>
          </a:p>
          <a:p>
            <a:r>
              <a:rPr lang="en-US" dirty="0"/>
              <a:t>N. </a:t>
            </a:r>
            <a:r>
              <a:rPr lang="en-US" dirty="0" err="1"/>
              <a:t>Dalal</a:t>
            </a:r>
            <a:r>
              <a:rPr lang="en-US" dirty="0"/>
              <a:t>, B. </a:t>
            </a:r>
            <a:r>
              <a:rPr lang="en-US" dirty="0" err="1"/>
              <a:t>Triggs</a:t>
            </a:r>
            <a:r>
              <a:rPr lang="en-US" dirty="0"/>
              <a:t>, Histograms of oriented gradients for human detection Computer Vision and Pattern Recognition, 2005. CVPR 2005. IEEE</a:t>
            </a:r>
          </a:p>
          <a:p>
            <a:r>
              <a:rPr lang="en-US" dirty="0"/>
              <a:t> C. Wren et al., </a:t>
            </a:r>
            <a:r>
              <a:rPr lang="en-US" dirty="0" err="1"/>
              <a:t>Pfinder</a:t>
            </a:r>
            <a:r>
              <a:rPr lang="en-US" dirty="0"/>
              <a:t>, Real-Time Tracking of the Human Body, IEEE Trans. Pattern Analysis and Machine Intelligence, vol. 19, no. 7, pp. 780-785.</a:t>
            </a:r>
          </a:p>
          <a:p>
            <a:r>
              <a:rPr lang="en-US" dirty="0"/>
              <a:t>J. </a:t>
            </a:r>
            <a:r>
              <a:rPr lang="en-US" dirty="0" err="1"/>
              <a:t>Rehg</a:t>
            </a:r>
            <a:r>
              <a:rPr lang="en-US" dirty="0"/>
              <a:t>, M. Loughlin, and K. Waters, Vision for a Smart Kiosk,</a:t>
            </a:r>
          </a:p>
        </p:txBody>
      </p:sp>
    </p:spTree>
    <p:extLst>
      <p:ext uri="{BB962C8B-B14F-4D97-AF65-F5344CB8AC3E}">
        <p14:creationId xmlns:p14="http://schemas.microsoft.com/office/powerpoint/2010/main" val="231988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70A4-2371-4CE9-A270-852DB20A8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Quick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98F0A-E0E2-48D6-8DBE-92A838B31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activity detection module was devised using computer vision techniques that can detect particular activities from CCTV footage in real time. </a:t>
            </a:r>
          </a:p>
          <a:p>
            <a:r>
              <a:rPr lang="en-US" dirty="0"/>
              <a:t>This module can be embedded within a communication system to make a completely autonomous policing system.</a:t>
            </a:r>
          </a:p>
          <a:p>
            <a:r>
              <a:rPr lang="en-US" dirty="0"/>
              <a:t>Algorithm for detecting only one activity(pedestrian detection) was implemented.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236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490" y="2192784"/>
            <a:ext cx="8947522" cy="4588275"/>
          </a:xfrm>
        </p:spPr>
        <p:txBody>
          <a:bodyPr>
            <a:normAutofit/>
          </a:bodyPr>
          <a:lstStyle/>
          <a:p>
            <a:r>
              <a:rPr lang="en-US" dirty="0"/>
              <a:t>The Proposed system aims to fulfill the following objectives:</a:t>
            </a:r>
          </a:p>
          <a:p>
            <a:pPr lvl="1"/>
            <a:r>
              <a:rPr lang="en-US" dirty="0"/>
              <a:t>Overcome limitations of traditional surveillance techniques which </a:t>
            </a:r>
            <a:r>
              <a:rPr lang="en-US" dirty="0" err="1"/>
              <a:t>reuqire</a:t>
            </a:r>
            <a:r>
              <a:rPr lang="en-US" dirty="0"/>
              <a:t> human vigilance.</a:t>
            </a:r>
          </a:p>
          <a:p>
            <a:pPr lvl="1"/>
            <a:r>
              <a:rPr lang="en-US" dirty="0"/>
              <a:t>Increase effectiveness of law enforcement authority by providing comprehensive information about any activity to the nearest police control room, reducing response time as well in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58963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4ED977-AD6F-4C8C-A520-4EC7409A5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1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of Violent Crowd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207D8B-8EA8-477E-865D-944175B7AAED}"/>
              </a:ext>
            </a:extLst>
          </p:cNvPr>
          <p:cNvSpPr txBox="1"/>
          <p:nvPr/>
        </p:nvSpPr>
        <p:spPr>
          <a:xfrm>
            <a:off x="773723" y="2356338"/>
            <a:ext cx="10700239" cy="336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Monitor crowded events for outbreaks of violence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Given a video sequence S of frames (f1,f2,...), the goal is to classify S as Violent or Non Violent Activity.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Given a sequence of frames, S, we produce the </a:t>
            </a:r>
            <a:r>
              <a:rPr lang="en-US" dirty="0" err="1"/>
              <a:t>VIolence</a:t>
            </a:r>
            <a:r>
              <a:rPr lang="en-US" dirty="0"/>
              <a:t> Flows (</a:t>
            </a:r>
            <a:r>
              <a:rPr lang="en-US" dirty="0" err="1"/>
              <a:t>ViF</a:t>
            </a:r>
            <a:r>
              <a:rPr lang="en-US" dirty="0"/>
              <a:t>) descriptor.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We use simple linear </a:t>
            </a:r>
            <a:r>
              <a:rPr lang="en-US" dirty="0"/>
              <a:t>support vector machines (SVM) as the underlying classifier.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Real-time violence detection is achieved by considering short frame sequences(15 frames), encoding each using its </a:t>
            </a:r>
            <a:r>
              <a:rPr lang="en-US" dirty="0" err="1"/>
              <a:t>ViF</a:t>
            </a:r>
            <a:r>
              <a:rPr lang="en-US" dirty="0"/>
              <a:t> descriptor and then immediately classifying 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251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9BA09-326B-403C-9D10-7D7B692D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ViF</a:t>
            </a:r>
            <a:r>
              <a:rPr lang="en-IN" dirty="0"/>
              <a:t> Descriptor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7688D5-5CD8-4E05-ADCC-A8F6018D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3" y="2021436"/>
            <a:ext cx="6333026" cy="451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33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AF5E-620C-4266-8F98-6A867BD3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Experiments and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0363E1-4A2B-4F09-9126-C7F653D3C024}"/>
              </a:ext>
            </a:extLst>
          </p:cNvPr>
          <p:cNvSpPr txBox="1"/>
          <p:nvPr/>
        </p:nvSpPr>
        <p:spPr>
          <a:xfrm>
            <a:off x="439615" y="2206869"/>
            <a:ext cx="10867293" cy="336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grid size of M*N=4*4 was used in the above algorithm.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achieve real time performance 1 in every 3 frame sequences were processed. Each sequence of 15 frames(after sampling) is classified as violent or non-violent using SVM.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Violent-Flows database is an evaluation benchmark for crowd violence detection. There</a:t>
            </a:r>
          </a:p>
          <a:p>
            <a:pPr>
              <a:lnSpc>
                <a:spcPct val="150000"/>
              </a:lnSpc>
            </a:pPr>
            <a:r>
              <a:rPr lang="en-US" dirty="0"/>
              <a:t>     are 246 videos in this database (123 violence and 123 non-violence).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246 videos are almost equally distributed in 5 parts, each part containing equal number of violent and non-violent videos randomly </a:t>
            </a:r>
            <a:r>
              <a:rPr lang="en-US" dirty="0" err="1"/>
              <a:t>selected.The</a:t>
            </a:r>
            <a:r>
              <a:rPr lang="en-US" dirty="0"/>
              <a:t> rest four sets are used for training and fifth is used for testing purposes.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089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23DCA9-949E-4DA8-BA03-CA041643A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309" y="2031802"/>
            <a:ext cx="4396153" cy="31738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8C7C1-6D10-4633-AE63-21184B2A0B50}"/>
              </a:ext>
            </a:extLst>
          </p:cNvPr>
          <p:cNvSpPr txBox="1"/>
          <p:nvPr/>
        </p:nvSpPr>
        <p:spPr>
          <a:xfrm>
            <a:off x="281353" y="751344"/>
            <a:ext cx="6919547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/>
          </a:p>
          <a:p>
            <a:r>
              <a:rPr lang="en-IN" sz="28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Analysis:</a:t>
            </a:r>
          </a:p>
          <a:p>
            <a:endParaRPr lang="en-IN" sz="28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The accuracy achieved is good considering the</a:t>
            </a:r>
          </a:p>
          <a:p>
            <a:r>
              <a:rPr lang="en-US" sz="2000" dirty="0"/>
              <a:t>complex nature of crowd movements. Though an algorithm with higher accuracy would be needed for the purpose of our system.</a:t>
            </a:r>
          </a:p>
          <a:p>
            <a:endParaRPr lang="en-US" sz="2000" dirty="0"/>
          </a:p>
          <a:p>
            <a:r>
              <a:rPr lang="en-US" sz="2000" dirty="0"/>
              <a:t>2.  It can be inferred that the </a:t>
            </a:r>
            <a:r>
              <a:rPr lang="en-US" sz="2000" dirty="0" err="1"/>
              <a:t>ViF</a:t>
            </a:r>
            <a:r>
              <a:rPr lang="en-US" sz="2000" dirty="0"/>
              <a:t> descriptor is unable to capture some important information.</a:t>
            </a:r>
          </a:p>
          <a:p>
            <a:endParaRPr lang="en-IN" sz="2000" dirty="0"/>
          </a:p>
          <a:p>
            <a:r>
              <a:rPr lang="en-US" sz="2000" dirty="0"/>
              <a:t>3. Sensitivity is an important parameter in case of our system. We have laid more stress on increasing sensitivity as false positives can easily be ruled out using media evidence.</a:t>
            </a:r>
            <a:endParaRPr lang="en-IN" sz="2000" dirty="0"/>
          </a:p>
          <a:p>
            <a:endParaRPr lang="en-IN" sz="2000" dirty="0"/>
          </a:p>
          <a:p>
            <a:pPr marL="342900" indent="-342900">
              <a:buFont typeface="+mj-lt"/>
              <a:buAutoNum type="arabicPeriod"/>
            </a:pPr>
            <a:endParaRPr lang="en-I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339041-1F92-41EB-8811-D7C28EDCB7E4}"/>
              </a:ext>
            </a:extLst>
          </p:cNvPr>
          <p:cNvSpPr txBox="1"/>
          <p:nvPr/>
        </p:nvSpPr>
        <p:spPr>
          <a:xfrm>
            <a:off x="7948246" y="5372100"/>
            <a:ext cx="3962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Accuracy = 81.25%</a:t>
            </a:r>
          </a:p>
          <a:p>
            <a:pPr algn="ctr"/>
            <a:r>
              <a:rPr lang="en-IN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Sensitivity = 87.5%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1946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0E287B-1112-44A7-B559-5D97BA06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Raspberry 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8BEEA-827C-42FA-A0FE-674AD74F2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667" y1="21303" x2="20083" y2="226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7488957" y="2773996"/>
            <a:ext cx="5789177" cy="3232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AF95DE-EF05-4DEA-9422-9496AD67D5EF}"/>
              </a:ext>
            </a:extLst>
          </p:cNvPr>
          <p:cNvSpPr txBox="1"/>
          <p:nvPr/>
        </p:nvSpPr>
        <p:spPr>
          <a:xfrm>
            <a:off x="91440" y="2192063"/>
            <a:ext cx="899769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Raspberry Pi is a credit-card-sized computer that costs between 3000 and 5000 rupees. Its available anywhere in the world, and can function as a proper desktop computer or be used to build smart devices.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Reasons for choosing Raspberry Pi: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is perfect for projects where you need a computer but do not require much processing power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It saves on space and keep the costs low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With the small footprint and electricity usage of the Pi, it is a perfect solution for an always on device All the above features make raspberry pi ideal for our application. x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E4F21B-A5A8-431F-BD82-31038A0D409A}"/>
              </a:ext>
            </a:extLst>
          </p:cNvPr>
          <p:cNvSpPr txBox="1"/>
          <p:nvPr/>
        </p:nvSpPr>
        <p:spPr>
          <a:xfrm>
            <a:off x="0" y="5396886"/>
            <a:ext cx="8220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We used Raspberry pi3 model B running on </a:t>
            </a:r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Raspian</a:t>
            </a:r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Stretch for the always-on device needed at </a:t>
            </a:r>
            <a:r>
              <a:rPr lang="en-IN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surveillance site.</a:t>
            </a:r>
            <a:endParaRPr lang="en-IN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89788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603</TotalTime>
  <Words>951</Words>
  <Application>Microsoft Office PowerPoint</Application>
  <PresentationFormat>Widescreen</PresentationFormat>
  <Paragraphs>72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Cambria Math</vt:lpstr>
      <vt:lpstr>Gill Sans MT</vt:lpstr>
      <vt:lpstr>Trebuchet MS</vt:lpstr>
      <vt:lpstr>Berlin</vt:lpstr>
      <vt:lpstr>Gallery</vt:lpstr>
      <vt:lpstr>Smart Policing System</vt:lpstr>
      <vt:lpstr>Quick Recap</vt:lpstr>
      <vt:lpstr>Objectives</vt:lpstr>
      <vt:lpstr>PowerPoint Presentation</vt:lpstr>
      <vt:lpstr>Detection of Violent Crowd Behavior</vt:lpstr>
      <vt:lpstr>ViF Descriptor</vt:lpstr>
      <vt:lpstr>Experiments and Analysis</vt:lpstr>
      <vt:lpstr>PowerPoint Presentation</vt:lpstr>
      <vt:lpstr>Raspberry Pi</vt:lpstr>
      <vt:lpstr>GUI – Complete System Monitoring</vt:lpstr>
      <vt:lpstr>Deployment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Hand Gesture Recognition Using Computer Vision Techniques for Presentation Softwares</dc:title>
  <dc:creator>sumit paroothi</dc:creator>
  <cp:lastModifiedBy>sumit paroothi</cp:lastModifiedBy>
  <cp:revision>60</cp:revision>
  <dcterms:created xsi:type="dcterms:W3CDTF">2017-04-07T08:15:39Z</dcterms:created>
  <dcterms:modified xsi:type="dcterms:W3CDTF">2018-05-03T03:43:54Z</dcterms:modified>
</cp:coreProperties>
</file>